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2"/>
  </p:notesMasterIdLst>
  <p:sldIdLst>
    <p:sldId id="256" r:id="rId2"/>
    <p:sldId id="257" r:id="rId3"/>
    <p:sldId id="259" r:id="rId4"/>
    <p:sldId id="278" r:id="rId5"/>
    <p:sldId id="260" r:id="rId6"/>
    <p:sldId id="261" r:id="rId7"/>
    <p:sldId id="277" r:id="rId8"/>
    <p:sldId id="279" r:id="rId9"/>
    <p:sldId id="280" r:id="rId10"/>
    <p:sldId id="266" r:id="rId11"/>
    <p:sldId id="265" r:id="rId12"/>
    <p:sldId id="272" r:id="rId13"/>
    <p:sldId id="267" r:id="rId14"/>
    <p:sldId id="274" r:id="rId15"/>
    <p:sldId id="282" r:id="rId16"/>
    <p:sldId id="275" r:id="rId17"/>
    <p:sldId id="269" r:id="rId18"/>
    <p:sldId id="276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C638AF-C8D4-2F43-BE71-6840115AFEA4}" v="1484" dt="2025-04-30T16:35:07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/>
    <p:restoredTop sz="94682"/>
  </p:normalViewPr>
  <p:slideViewPr>
    <p:cSldViewPr snapToGrid="0">
      <p:cViewPr>
        <p:scale>
          <a:sx n="114" d="100"/>
          <a:sy n="114" d="100"/>
        </p:scale>
        <p:origin x="50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3847FC-2B32-4AB0-AE0A-5984E11614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4BC362-EC6E-4728-BB2D-6AF8B08CC4A4}">
      <dgm:prSet/>
      <dgm:spPr/>
      <dgm:t>
        <a:bodyPr/>
        <a:lstStyle/>
        <a:p>
          <a:r>
            <a:rPr lang="en-US" dirty="0"/>
            <a:t>Project Overview</a:t>
          </a:r>
        </a:p>
      </dgm:t>
    </dgm:pt>
    <dgm:pt modelId="{BC9E1C0A-D3BA-408F-98B9-F3E7A4E56386}" type="parTrans" cxnId="{335AF013-8355-4F36-801C-179BE4A13C6E}">
      <dgm:prSet/>
      <dgm:spPr/>
      <dgm:t>
        <a:bodyPr/>
        <a:lstStyle/>
        <a:p>
          <a:endParaRPr lang="en-US"/>
        </a:p>
      </dgm:t>
    </dgm:pt>
    <dgm:pt modelId="{E777151D-7B18-4E28-B3AB-43366922F179}" type="sibTrans" cxnId="{335AF013-8355-4F36-801C-179BE4A13C6E}">
      <dgm:prSet/>
      <dgm:spPr/>
      <dgm:t>
        <a:bodyPr/>
        <a:lstStyle/>
        <a:p>
          <a:endParaRPr lang="en-US"/>
        </a:p>
      </dgm:t>
    </dgm:pt>
    <dgm:pt modelId="{06BF2B6D-AF6B-4800-9D87-80225A0B63C5}">
      <dgm:prSet/>
      <dgm:spPr/>
      <dgm:t>
        <a:bodyPr/>
        <a:lstStyle/>
        <a:p>
          <a:r>
            <a:rPr lang="en-GB" dirty="0"/>
            <a:t>Data</a:t>
          </a:r>
          <a:r>
            <a:rPr lang="en-US" dirty="0"/>
            <a:t> Analysis</a:t>
          </a:r>
        </a:p>
      </dgm:t>
    </dgm:pt>
    <dgm:pt modelId="{395878F1-7537-4F72-9CAC-00DBAFF4CE66}" type="parTrans" cxnId="{20A0863A-BDC7-4925-ADF4-F601BAA7E706}">
      <dgm:prSet/>
      <dgm:spPr/>
      <dgm:t>
        <a:bodyPr/>
        <a:lstStyle/>
        <a:p>
          <a:endParaRPr lang="en-US"/>
        </a:p>
      </dgm:t>
    </dgm:pt>
    <dgm:pt modelId="{C22D30DD-54B5-4595-8292-82355BBF1511}" type="sibTrans" cxnId="{20A0863A-BDC7-4925-ADF4-F601BAA7E706}">
      <dgm:prSet/>
      <dgm:spPr/>
      <dgm:t>
        <a:bodyPr/>
        <a:lstStyle/>
        <a:p>
          <a:endParaRPr lang="en-US"/>
        </a:p>
      </dgm:t>
    </dgm:pt>
    <dgm:pt modelId="{C95CA466-3F40-4EAC-BF81-DF1CD25CC801}">
      <dgm:prSet/>
      <dgm:spPr/>
      <dgm:t>
        <a:bodyPr/>
        <a:lstStyle/>
        <a:p>
          <a:r>
            <a:rPr lang="en-GB" dirty="0"/>
            <a:t>Deep</a:t>
          </a:r>
          <a:r>
            <a:rPr lang="en-US" dirty="0"/>
            <a:t> Learning Models</a:t>
          </a:r>
        </a:p>
      </dgm:t>
    </dgm:pt>
    <dgm:pt modelId="{4CED6FF0-AF9F-4791-8253-E05A87E3E418}" type="parTrans" cxnId="{C36342B2-5EBC-434D-AAF6-7494E8FE37B7}">
      <dgm:prSet/>
      <dgm:spPr/>
      <dgm:t>
        <a:bodyPr/>
        <a:lstStyle/>
        <a:p>
          <a:endParaRPr lang="en-US"/>
        </a:p>
      </dgm:t>
    </dgm:pt>
    <dgm:pt modelId="{0E7F4DE2-3932-4D3D-9C89-9FEC8C09FC25}" type="sibTrans" cxnId="{C36342B2-5EBC-434D-AAF6-7494E8FE37B7}">
      <dgm:prSet/>
      <dgm:spPr/>
      <dgm:t>
        <a:bodyPr/>
        <a:lstStyle/>
        <a:p>
          <a:endParaRPr lang="en-US"/>
        </a:p>
      </dgm:t>
    </dgm:pt>
    <dgm:pt modelId="{E18D0EAE-0FE1-4338-B4E4-55EC7EDBC872}">
      <dgm:prSet/>
      <dgm:spPr/>
      <dgm:t>
        <a:bodyPr/>
        <a:lstStyle/>
        <a:p>
          <a:r>
            <a:rPr lang="en-US" dirty="0"/>
            <a:t>Results Analysis</a:t>
          </a:r>
        </a:p>
      </dgm:t>
    </dgm:pt>
    <dgm:pt modelId="{26515468-E7CF-4E9E-B617-1DF5DCDADC5F}" type="parTrans" cxnId="{B1E37541-67B5-4DD8-98CF-BD5B08C28D72}">
      <dgm:prSet/>
      <dgm:spPr/>
      <dgm:t>
        <a:bodyPr/>
        <a:lstStyle/>
        <a:p>
          <a:endParaRPr lang="en-US"/>
        </a:p>
      </dgm:t>
    </dgm:pt>
    <dgm:pt modelId="{D9642AF2-4BA7-464F-849F-0896CCEA3FCA}" type="sibTrans" cxnId="{B1E37541-67B5-4DD8-98CF-BD5B08C28D72}">
      <dgm:prSet/>
      <dgm:spPr/>
      <dgm:t>
        <a:bodyPr/>
        <a:lstStyle/>
        <a:p>
          <a:endParaRPr lang="en-US"/>
        </a:p>
      </dgm:t>
    </dgm:pt>
    <dgm:pt modelId="{3C912C04-FB81-4472-AD89-D5ACCCAF16CF}" type="pres">
      <dgm:prSet presAssocID="{DF3847FC-2B32-4AB0-AE0A-5984E11614F5}" presName="root" presStyleCnt="0">
        <dgm:presLayoutVars>
          <dgm:dir/>
          <dgm:resizeHandles val="exact"/>
        </dgm:presLayoutVars>
      </dgm:prSet>
      <dgm:spPr/>
    </dgm:pt>
    <dgm:pt modelId="{22C835B2-92BE-4436-BE62-DF848499A702}" type="pres">
      <dgm:prSet presAssocID="{7F4BC362-EC6E-4728-BB2D-6AF8B08CC4A4}" presName="compNode" presStyleCnt="0"/>
      <dgm:spPr/>
    </dgm:pt>
    <dgm:pt modelId="{EEF7F956-B5B8-49ED-9814-7DB9F565E6DD}" type="pres">
      <dgm:prSet presAssocID="{7F4BC362-EC6E-4728-BB2D-6AF8B08CC4A4}" presName="bgRect" presStyleLbl="bgShp" presStyleIdx="0" presStyleCnt="4"/>
      <dgm:spPr/>
    </dgm:pt>
    <dgm:pt modelId="{606FD3B2-F2CE-4857-B0CE-CEDB7495699F}" type="pres">
      <dgm:prSet presAssocID="{7F4BC362-EC6E-4728-BB2D-6AF8B08CC4A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F5A04BB5-F1F1-4BBB-B360-BB21BFA0CBE6}" type="pres">
      <dgm:prSet presAssocID="{7F4BC362-EC6E-4728-BB2D-6AF8B08CC4A4}" presName="spaceRect" presStyleCnt="0"/>
      <dgm:spPr/>
    </dgm:pt>
    <dgm:pt modelId="{88E8B13F-ABE9-4962-8F4C-52193972F1A3}" type="pres">
      <dgm:prSet presAssocID="{7F4BC362-EC6E-4728-BB2D-6AF8B08CC4A4}" presName="parTx" presStyleLbl="revTx" presStyleIdx="0" presStyleCnt="4">
        <dgm:presLayoutVars>
          <dgm:chMax val="0"/>
          <dgm:chPref val="0"/>
        </dgm:presLayoutVars>
      </dgm:prSet>
      <dgm:spPr/>
    </dgm:pt>
    <dgm:pt modelId="{C1D4B400-D7AC-4119-B075-CD662BBABB45}" type="pres">
      <dgm:prSet presAssocID="{E777151D-7B18-4E28-B3AB-43366922F179}" presName="sibTrans" presStyleCnt="0"/>
      <dgm:spPr/>
    </dgm:pt>
    <dgm:pt modelId="{517CC34A-1B89-47FA-8A99-13E3A1F1F87C}" type="pres">
      <dgm:prSet presAssocID="{06BF2B6D-AF6B-4800-9D87-80225A0B63C5}" presName="compNode" presStyleCnt="0"/>
      <dgm:spPr/>
    </dgm:pt>
    <dgm:pt modelId="{400E1460-753B-4498-A54B-281CDC5462E5}" type="pres">
      <dgm:prSet presAssocID="{06BF2B6D-AF6B-4800-9D87-80225A0B63C5}" presName="bgRect" presStyleLbl="bgShp" presStyleIdx="1" presStyleCnt="4"/>
      <dgm:spPr/>
    </dgm:pt>
    <dgm:pt modelId="{A6764EAA-CF48-4B15-97CB-1E258CB9183B}" type="pres">
      <dgm:prSet presAssocID="{06BF2B6D-AF6B-4800-9D87-80225A0B63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352F0755-6D89-47EF-BCC1-E10C445FF776}" type="pres">
      <dgm:prSet presAssocID="{06BF2B6D-AF6B-4800-9D87-80225A0B63C5}" presName="spaceRect" presStyleCnt="0"/>
      <dgm:spPr/>
    </dgm:pt>
    <dgm:pt modelId="{3215D228-C89E-4AB7-972D-958C8054BF04}" type="pres">
      <dgm:prSet presAssocID="{06BF2B6D-AF6B-4800-9D87-80225A0B63C5}" presName="parTx" presStyleLbl="revTx" presStyleIdx="1" presStyleCnt="4">
        <dgm:presLayoutVars>
          <dgm:chMax val="0"/>
          <dgm:chPref val="0"/>
        </dgm:presLayoutVars>
      </dgm:prSet>
      <dgm:spPr/>
    </dgm:pt>
    <dgm:pt modelId="{3E0DBA5F-A84C-4A37-8E81-8BEB878BC620}" type="pres">
      <dgm:prSet presAssocID="{C22D30DD-54B5-4595-8292-82355BBF1511}" presName="sibTrans" presStyleCnt="0"/>
      <dgm:spPr/>
    </dgm:pt>
    <dgm:pt modelId="{4BAE653B-2465-4B56-B954-60EAA423824B}" type="pres">
      <dgm:prSet presAssocID="{C95CA466-3F40-4EAC-BF81-DF1CD25CC801}" presName="compNode" presStyleCnt="0"/>
      <dgm:spPr/>
    </dgm:pt>
    <dgm:pt modelId="{6C03DFA4-5BB7-416C-A8B9-7189D452BA7E}" type="pres">
      <dgm:prSet presAssocID="{C95CA466-3F40-4EAC-BF81-DF1CD25CC801}" presName="bgRect" presStyleLbl="bgShp" presStyleIdx="2" presStyleCnt="4"/>
      <dgm:spPr/>
    </dgm:pt>
    <dgm:pt modelId="{CC711AAB-BCFC-41BA-86E1-93EDFDEBD2EF}" type="pres">
      <dgm:prSet presAssocID="{C95CA466-3F40-4EAC-BF81-DF1CD25CC8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46517688-2982-4DDE-99A4-B35C9BE3C0A7}" type="pres">
      <dgm:prSet presAssocID="{C95CA466-3F40-4EAC-BF81-DF1CD25CC801}" presName="spaceRect" presStyleCnt="0"/>
      <dgm:spPr/>
    </dgm:pt>
    <dgm:pt modelId="{863E2DFA-0DE4-44DB-99B1-37DECA6C0CCC}" type="pres">
      <dgm:prSet presAssocID="{C95CA466-3F40-4EAC-BF81-DF1CD25CC801}" presName="parTx" presStyleLbl="revTx" presStyleIdx="2" presStyleCnt="4">
        <dgm:presLayoutVars>
          <dgm:chMax val="0"/>
          <dgm:chPref val="0"/>
        </dgm:presLayoutVars>
      </dgm:prSet>
      <dgm:spPr/>
    </dgm:pt>
    <dgm:pt modelId="{66FA7186-D9AE-42A8-ADB8-FD993EB71D41}" type="pres">
      <dgm:prSet presAssocID="{0E7F4DE2-3932-4D3D-9C89-9FEC8C09FC25}" presName="sibTrans" presStyleCnt="0"/>
      <dgm:spPr/>
    </dgm:pt>
    <dgm:pt modelId="{77D653CF-8D74-4172-8196-E6AF722F009E}" type="pres">
      <dgm:prSet presAssocID="{E18D0EAE-0FE1-4338-B4E4-55EC7EDBC872}" presName="compNode" presStyleCnt="0"/>
      <dgm:spPr/>
    </dgm:pt>
    <dgm:pt modelId="{47971187-8D10-4CA6-80E9-B5A93C2DBDBD}" type="pres">
      <dgm:prSet presAssocID="{E18D0EAE-0FE1-4338-B4E4-55EC7EDBC872}" presName="bgRect" presStyleLbl="bgShp" presStyleIdx="3" presStyleCnt="4"/>
      <dgm:spPr/>
    </dgm:pt>
    <dgm:pt modelId="{ABA4622E-2B15-4DA7-AEBD-E661141D9ED1}" type="pres">
      <dgm:prSet presAssocID="{E18D0EAE-0FE1-4338-B4E4-55EC7EDBC8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E345A39E-5C78-4596-9966-A74AE90BACDB}" type="pres">
      <dgm:prSet presAssocID="{E18D0EAE-0FE1-4338-B4E4-55EC7EDBC872}" presName="spaceRect" presStyleCnt="0"/>
      <dgm:spPr/>
    </dgm:pt>
    <dgm:pt modelId="{F7B7C4CD-B23B-4D50-BD48-FBE5A8872B50}" type="pres">
      <dgm:prSet presAssocID="{E18D0EAE-0FE1-4338-B4E4-55EC7EDBC87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B907813-BBCA-4B09-AF97-F9CF3B95ED57}" type="presOf" srcId="{E18D0EAE-0FE1-4338-B4E4-55EC7EDBC872}" destId="{F7B7C4CD-B23B-4D50-BD48-FBE5A8872B50}" srcOrd="0" destOrd="0" presId="urn:microsoft.com/office/officeart/2018/2/layout/IconVerticalSolidList"/>
    <dgm:cxn modelId="{335AF013-8355-4F36-801C-179BE4A13C6E}" srcId="{DF3847FC-2B32-4AB0-AE0A-5984E11614F5}" destId="{7F4BC362-EC6E-4728-BB2D-6AF8B08CC4A4}" srcOrd="0" destOrd="0" parTransId="{BC9E1C0A-D3BA-408F-98B9-F3E7A4E56386}" sibTransId="{E777151D-7B18-4E28-B3AB-43366922F179}"/>
    <dgm:cxn modelId="{6A6C8422-60DE-4A05-8825-8DEFBE1C638E}" type="presOf" srcId="{DF3847FC-2B32-4AB0-AE0A-5984E11614F5}" destId="{3C912C04-FB81-4472-AD89-D5ACCCAF16CF}" srcOrd="0" destOrd="0" presId="urn:microsoft.com/office/officeart/2018/2/layout/IconVerticalSolidList"/>
    <dgm:cxn modelId="{20A0863A-BDC7-4925-ADF4-F601BAA7E706}" srcId="{DF3847FC-2B32-4AB0-AE0A-5984E11614F5}" destId="{06BF2B6D-AF6B-4800-9D87-80225A0B63C5}" srcOrd="1" destOrd="0" parTransId="{395878F1-7537-4F72-9CAC-00DBAFF4CE66}" sibTransId="{C22D30DD-54B5-4595-8292-82355BBF1511}"/>
    <dgm:cxn modelId="{B1E37541-67B5-4DD8-98CF-BD5B08C28D72}" srcId="{DF3847FC-2B32-4AB0-AE0A-5984E11614F5}" destId="{E18D0EAE-0FE1-4338-B4E4-55EC7EDBC872}" srcOrd="3" destOrd="0" parTransId="{26515468-E7CF-4E9E-B617-1DF5DCDADC5F}" sibTransId="{D9642AF2-4BA7-464F-849F-0896CCEA3FCA}"/>
    <dgm:cxn modelId="{4D0D2160-8026-4178-AB8F-647EA8F1D4A6}" type="presOf" srcId="{7F4BC362-EC6E-4728-BB2D-6AF8B08CC4A4}" destId="{88E8B13F-ABE9-4962-8F4C-52193972F1A3}" srcOrd="0" destOrd="0" presId="urn:microsoft.com/office/officeart/2018/2/layout/IconVerticalSolidList"/>
    <dgm:cxn modelId="{FF5E7393-4E33-405D-BF12-4BD13C47A2AD}" type="presOf" srcId="{06BF2B6D-AF6B-4800-9D87-80225A0B63C5}" destId="{3215D228-C89E-4AB7-972D-958C8054BF04}" srcOrd="0" destOrd="0" presId="urn:microsoft.com/office/officeart/2018/2/layout/IconVerticalSolidList"/>
    <dgm:cxn modelId="{DC1FCC97-85BD-4B35-A42A-7E3CE92AB227}" type="presOf" srcId="{C95CA466-3F40-4EAC-BF81-DF1CD25CC801}" destId="{863E2DFA-0DE4-44DB-99B1-37DECA6C0CCC}" srcOrd="0" destOrd="0" presId="urn:microsoft.com/office/officeart/2018/2/layout/IconVerticalSolidList"/>
    <dgm:cxn modelId="{C36342B2-5EBC-434D-AAF6-7494E8FE37B7}" srcId="{DF3847FC-2B32-4AB0-AE0A-5984E11614F5}" destId="{C95CA466-3F40-4EAC-BF81-DF1CD25CC801}" srcOrd="2" destOrd="0" parTransId="{4CED6FF0-AF9F-4791-8253-E05A87E3E418}" sibTransId="{0E7F4DE2-3932-4D3D-9C89-9FEC8C09FC25}"/>
    <dgm:cxn modelId="{5320E39E-9B87-4FDB-80A9-DE910FAC3CE1}" type="presParOf" srcId="{3C912C04-FB81-4472-AD89-D5ACCCAF16CF}" destId="{22C835B2-92BE-4436-BE62-DF848499A702}" srcOrd="0" destOrd="0" presId="urn:microsoft.com/office/officeart/2018/2/layout/IconVerticalSolidList"/>
    <dgm:cxn modelId="{D1E0778C-AD19-4B6A-8785-5A474938079E}" type="presParOf" srcId="{22C835B2-92BE-4436-BE62-DF848499A702}" destId="{EEF7F956-B5B8-49ED-9814-7DB9F565E6DD}" srcOrd="0" destOrd="0" presId="urn:microsoft.com/office/officeart/2018/2/layout/IconVerticalSolidList"/>
    <dgm:cxn modelId="{27B7EDF5-D01C-4B2C-A201-C3E776562052}" type="presParOf" srcId="{22C835B2-92BE-4436-BE62-DF848499A702}" destId="{606FD3B2-F2CE-4857-B0CE-CEDB7495699F}" srcOrd="1" destOrd="0" presId="urn:microsoft.com/office/officeart/2018/2/layout/IconVerticalSolidList"/>
    <dgm:cxn modelId="{FF3059A9-C809-4E41-81F2-AC5306E93F2C}" type="presParOf" srcId="{22C835B2-92BE-4436-BE62-DF848499A702}" destId="{F5A04BB5-F1F1-4BBB-B360-BB21BFA0CBE6}" srcOrd="2" destOrd="0" presId="urn:microsoft.com/office/officeart/2018/2/layout/IconVerticalSolidList"/>
    <dgm:cxn modelId="{C8C4415F-56B3-46AA-ABE7-34EA433E21AC}" type="presParOf" srcId="{22C835B2-92BE-4436-BE62-DF848499A702}" destId="{88E8B13F-ABE9-4962-8F4C-52193972F1A3}" srcOrd="3" destOrd="0" presId="urn:microsoft.com/office/officeart/2018/2/layout/IconVerticalSolidList"/>
    <dgm:cxn modelId="{C082B827-92EA-4C0C-9A9E-DCA63397A047}" type="presParOf" srcId="{3C912C04-FB81-4472-AD89-D5ACCCAF16CF}" destId="{C1D4B400-D7AC-4119-B075-CD662BBABB45}" srcOrd="1" destOrd="0" presId="urn:microsoft.com/office/officeart/2018/2/layout/IconVerticalSolidList"/>
    <dgm:cxn modelId="{20A4B47D-94B3-4757-A41A-7A8C9A1FBC95}" type="presParOf" srcId="{3C912C04-FB81-4472-AD89-D5ACCCAF16CF}" destId="{517CC34A-1B89-47FA-8A99-13E3A1F1F87C}" srcOrd="2" destOrd="0" presId="urn:microsoft.com/office/officeart/2018/2/layout/IconVerticalSolidList"/>
    <dgm:cxn modelId="{08999DEB-4AAC-4CBC-B257-BFE507FDBD0D}" type="presParOf" srcId="{517CC34A-1B89-47FA-8A99-13E3A1F1F87C}" destId="{400E1460-753B-4498-A54B-281CDC5462E5}" srcOrd="0" destOrd="0" presId="urn:microsoft.com/office/officeart/2018/2/layout/IconVerticalSolidList"/>
    <dgm:cxn modelId="{5457FCD0-702F-4268-B6E4-2ED7390495EF}" type="presParOf" srcId="{517CC34A-1B89-47FA-8A99-13E3A1F1F87C}" destId="{A6764EAA-CF48-4B15-97CB-1E258CB9183B}" srcOrd="1" destOrd="0" presId="urn:microsoft.com/office/officeart/2018/2/layout/IconVerticalSolidList"/>
    <dgm:cxn modelId="{DAF6D311-5541-44C5-B7E1-4F9F2A85EE0A}" type="presParOf" srcId="{517CC34A-1B89-47FA-8A99-13E3A1F1F87C}" destId="{352F0755-6D89-47EF-BCC1-E10C445FF776}" srcOrd="2" destOrd="0" presId="urn:microsoft.com/office/officeart/2018/2/layout/IconVerticalSolidList"/>
    <dgm:cxn modelId="{3D32F64E-6775-4CE7-A8B9-C02DDDA72C7E}" type="presParOf" srcId="{517CC34A-1B89-47FA-8A99-13E3A1F1F87C}" destId="{3215D228-C89E-4AB7-972D-958C8054BF04}" srcOrd="3" destOrd="0" presId="urn:microsoft.com/office/officeart/2018/2/layout/IconVerticalSolidList"/>
    <dgm:cxn modelId="{C29E00D2-2EF1-4A13-81BE-B7A2B639D125}" type="presParOf" srcId="{3C912C04-FB81-4472-AD89-D5ACCCAF16CF}" destId="{3E0DBA5F-A84C-4A37-8E81-8BEB878BC620}" srcOrd="3" destOrd="0" presId="urn:microsoft.com/office/officeart/2018/2/layout/IconVerticalSolidList"/>
    <dgm:cxn modelId="{A0719FB6-A4DE-42FF-9CFD-B4FEA3940D99}" type="presParOf" srcId="{3C912C04-FB81-4472-AD89-D5ACCCAF16CF}" destId="{4BAE653B-2465-4B56-B954-60EAA423824B}" srcOrd="4" destOrd="0" presId="urn:microsoft.com/office/officeart/2018/2/layout/IconVerticalSolidList"/>
    <dgm:cxn modelId="{7E913770-4520-4AE9-99F5-3BF0269FAED0}" type="presParOf" srcId="{4BAE653B-2465-4B56-B954-60EAA423824B}" destId="{6C03DFA4-5BB7-416C-A8B9-7189D452BA7E}" srcOrd="0" destOrd="0" presId="urn:microsoft.com/office/officeart/2018/2/layout/IconVerticalSolidList"/>
    <dgm:cxn modelId="{8CA5C3EF-17C9-4B52-A169-6E8E2029361D}" type="presParOf" srcId="{4BAE653B-2465-4B56-B954-60EAA423824B}" destId="{CC711AAB-BCFC-41BA-86E1-93EDFDEBD2EF}" srcOrd="1" destOrd="0" presId="urn:microsoft.com/office/officeart/2018/2/layout/IconVerticalSolidList"/>
    <dgm:cxn modelId="{0A557501-241D-4CBD-9020-645E7055DC4A}" type="presParOf" srcId="{4BAE653B-2465-4B56-B954-60EAA423824B}" destId="{46517688-2982-4DDE-99A4-B35C9BE3C0A7}" srcOrd="2" destOrd="0" presId="urn:microsoft.com/office/officeart/2018/2/layout/IconVerticalSolidList"/>
    <dgm:cxn modelId="{8846494F-31D1-49E7-B844-38CA4C14B114}" type="presParOf" srcId="{4BAE653B-2465-4B56-B954-60EAA423824B}" destId="{863E2DFA-0DE4-44DB-99B1-37DECA6C0CCC}" srcOrd="3" destOrd="0" presId="urn:microsoft.com/office/officeart/2018/2/layout/IconVerticalSolidList"/>
    <dgm:cxn modelId="{595D00B5-E83A-4100-B0FF-76793E9AF2CA}" type="presParOf" srcId="{3C912C04-FB81-4472-AD89-D5ACCCAF16CF}" destId="{66FA7186-D9AE-42A8-ADB8-FD993EB71D41}" srcOrd="5" destOrd="0" presId="urn:microsoft.com/office/officeart/2018/2/layout/IconVerticalSolidList"/>
    <dgm:cxn modelId="{96EBE2ED-FD7F-446F-AEBB-D59FB54403EC}" type="presParOf" srcId="{3C912C04-FB81-4472-AD89-D5ACCCAF16CF}" destId="{77D653CF-8D74-4172-8196-E6AF722F009E}" srcOrd="6" destOrd="0" presId="urn:microsoft.com/office/officeart/2018/2/layout/IconVerticalSolidList"/>
    <dgm:cxn modelId="{97292E6C-DAD9-4B7D-AD57-E3DB230FD39F}" type="presParOf" srcId="{77D653CF-8D74-4172-8196-E6AF722F009E}" destId="{47971187-8D10-4CA6-80E9-B5A93C2DBDBD}" srcOrd="0" destOrd="0" presId="urn:microsoft.com/office/officeart/2018/2/layout/IconVerticalSolidList"/>
    <dgm:cxn modelId="{2EF14294-CA4A-4E53-A10F-6216319ADF9E}" type="presParOf" srcId="{77D653CF-8D74-4172-8196-E6AF722F009E}" destId="{ABA4622E-2B15-4DA7-AEBD-E661141D9ED1}" srcOrd="1" destOrd="0" presId="urn:microsoft.com/office/officeart/2018/2/layout/IconVerticalSolidList"/>
    <dgm:cxn modelId="{7F07A949-49D5-48E9-A399-DA4384AD7D71}" type="presParOf" srcId="{77D653CF-8D74-4172-8196-E6AF722F009E}" destId="{E345A39E-5C78-4596-9966-A74AE90BACDB}" srcOrd="2" destOrd="0" presId="urn:microsoft.com/office/officeart/2018/2/layout/IconVerticalSolidList"/>
    <dgm:cxn modelId="{B23A0A64-7DF9-4BB3-8D5F-B92E5E077551}" type="presParOf" srcId="{77D653CF-8D74-4172-8196-E6AF722F009E}" destId="{F7B7C4CD-B23B-4D50-BD48-FBE5A8872B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7F956-B5B8-49ED-9814-7DB9F565E6DD}">
      <dsp:nvSpPr>
        <dsp:cNvPr id="0" name=""/>
        <dsp:cNvSpPr/>
      </dsp:nvSpPr>
      <dsp:spPr>
        <a:xfrm>
          <a:off x="0" y="2190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FD3B2-F2CE-4857-B0CE-CEDB7495699F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8B13F-ABE9-4962-8F4C-52193972F1A3}">
      <dsp:nvSpPr>
        <dsp:cNvPr id="0" name=""/>
        <dsp:cNvSpPr/>
      </dsp:nvSpPr>
      <dsp:spPr>
        <a:xfrm>
          <a:off x="1282042" y="2190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Project Overview</a:t>
          </a:r>
        </a:p>
      </dsp:txBody>
      <dsp:txXfrm>
        <a:off x="1282042" y="2190"/>
        <a:ext cx="4869520" cy="1109993"/>
      </dsp:txXfrm>
    </dsp:sp>
    <dsp:sp modelId="{400E1460-753B-4498-A54B-281CDC5462E5}">
      <dsp:nvSpPr>
        <dsp:cNvPr id="0" name=""/>
        <dsp:cNvSpPr/>
      </dsp:nvSpPr>
      <dsp:spPr>
        <a:xfrm>
          <a:off x="0" y="1389682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64EAA-CF48-4B15-97CB-1E258CB9183B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5D228-C89E-4AB7-972D-958C8054BF04}">
      <dsp:nvSpPr>
        <dsp:cNvPr id="0" name=""/>
        <dsp:cNvSpPr/>
      </dsp:nvSpPr>
      <dsp:spPr>
        <a:xfrm>
          <a:off x="1282042" y="1389682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Data</a:t>
          </a:r>
          <a:r>
            <a:rPr lang="en-US" sz="2200" kern="1200" dirty="0"/>
            <a:t> Analysis</a:t>
          </a:r>
        </a:p>
      </dsp:txBody>
      <dsp:txXfrm>
        <a:off x="1282042" y="1389682"/>
        <a:ext cx="4869520" cy="1109993"/>
      </dsp:txXfrm>
    </dsp:sp>
    <dsp:sp modelId="{6C03DFA4-5BB7-416C-A8B9-7189D452BA7E}">
      <dsp:nvSpPr>
        <dsp:cNvPr id="0" name=""/>
        <dsp:cNvSpPr/>
      </dsp:nvSpPr>
      <dsp:spPr>
        <a:xfrm>
          <a:off x="0" y="2777174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11AAB-BCFC-41BA-86E1-93EDFDEBD2EF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E2DFA-0DE4-44DB-99B1-37DECA6C0CCC}">
      <dsp:nvSpPr>
        <dsp:cNvPr id="0" name=""/>
        <dsp:cNvSpPr/>
      </dsp:nvSpPr>
      <dsp:spPr>
        <a:xfrm>
          <a:off x="1282042" y="2777174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Deep</a:t>
          </a:r>
          <a:r>
            <a:rPr lang="en-US" sz="2200" kern="1200" dirty="0"/>
            <a:t> Learning Models</a:t>
          </a:r>
        </a:p>
      </dsp:txBody>
      <dsp:txXfrm>
        <a:off x="1282042" y="2777174"/>
        <a:ext cx="4869520" cy="1109993"/>
      </dsp:txXfrm>
    </dsp:sp>
    <dsp:sp modelId="{47971187-8D10-4CA6-80E9-B5A93C2DBDBD}">
      <dsp:nvSpPr>
        <dsp:cNvPr id="0" name=""/>
        <dsp:cNvSpPr/>
      </dsp:nvSpPr>
      <dsp:spPr>
        <a:xfrm>
          <a:off x="0" y="4164666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4622E-2B15-4DA7-AEBD-E661141D9ED1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7C4CD-B23B-4D50-BD48-FBE5A8872B50}">
      <dsp:nvSpPr>
        <dsp:cNvPr id="0" name=""/>
        <dsp:cNvSpPr/>
      </dsp:nvSpPr>
      <dsp:spPr>
        <a:xfrm>
          <a:off x="1282042" y="4164666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Results Analysis</a:t>
          </a:r>
        </a:p>
      </dsp:txBody>
      <dsp:txXfrm>
        <a:off x="1282042" y="4164666"/>
        <a:ext cx="4869520" cy="1109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282AD-6744-034C-9699-ED4C63C3A706}" type="datetimeFigureOut">
              <a:rPr lang="en-PT" smtClean="0"/>
              <a:t>30/04/2025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6058D-4FA5-4341-83E5-CE49C8CE931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9991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FB34-E563-7643-AA3F-6F1DD81A4B51}" type="datetime1">
              <a:rPr lang="en-US" smtClean="0"/>
              <a:t>4/30/25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1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41A0C-371E-AC41-AC4F-35CFAEDE9A70}" type="datetime1">
              <a:rPr lang="en-US" smtClean="0"/>
              <a:t>4/30/25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11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4A56-18D8-3F44-9608-030E274052CB}" type="datetime1">
              <a:rPr lang="en-US" smtClean="0"/>
              <a:t>4/30/25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67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4B90-B466-A047-93C0-6B9A35DD0EAA}" type="datetime1">
              <a:rPr lang="en-US" smtClean="0"/>
              <a:t>4/30/25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94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50503-75C3-834F-BF11-ABF1308AA02D}" type="datetime1">
              <a:rPr lang="en-US" smtClean="0"/>
              <a:t>4/30/25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51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947B-F145-DC41-BA4A-9C585083CE4F}" type="datetime1">
              <a:rPr lang="en-US" smtClean="0"/>
              <a:t>4/30/25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19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5431-D087-9E47-B187-980438C63244}" type="datetime1">
              <a:rPr lang="en-US" smtClean="0"/>
              <a:t>4/30/25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0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64E2-15C8-7F4A-983D-CDE8A39B410B}" type="datetime1">
              <a:rPr lang="en-US" smtClean="0"/>
              <a:t>4/30/25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55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145D4-448E-DF45-943E-CDFC04FB2CB3}" type="datetime1">
              <a:rPr lang="en-US" smtClean="0"/>
              <a:t>4/30/25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5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61D6D-0E68-1C45-948E-41823C7A5C96}" type="datetime1">
              <a:rPr lang="en-US" smtClean="0"/>
              <a:t>4/30/25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10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023CAC1-A720-9644-A88B-B18080741576}" type="datetime1">
              <a:rPr lang="en-US" smtClean="0"/>
              <a:t>4/30/25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8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9A5023E-49F0-0B41-BF25-6160B56B96CD}" type="datetime1">
              <a:rPr lang="en-US" smtClean="0"/>
              <a:t>4/30/25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25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278" y="1988328"/>
            <a:ext cx="5230368" cy="2031325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Counting</a:t>
            </a:r>
            <a:br>
              <a:rPr lang="en-GB" sz="3600" dirty="0"/>
            </a:br>
            <a:r>
              <a:rPr lang="en-GB" sz="3600" dirty="0"/>
              <a:t>Photovoltaic and Solar Panels from Aerial Imagery</a:t>
            </a:r>
          </a:p>
        </p:txBody>
      </p:sp>
      <p:pic>
        <p:nvPicPr>
          <p:cNvPr id="6" name="Picture 5" descr="A solar panels on the roof of a building&#10;&#10;AI-generated content may be incorrect.">
            <a:extLst>
              <a:ext uri="{FF2B5EF4-FFF2-40B4-BE49-F238E27FC236}">
                <a16:creationId xmlns:a16="http://schemas.microsoft.com/office/drawing/2014/main" id="{E5930D06-DDC1-FB28-EE06-14B0031E8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7" r="19976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4BF87-4B19-1FA2-1DE2-52A0FFBA62F6}"/>
              </a:ext>
            </a:extLst>
          </p:cNvPr>
          <p:cNvSpPr txBox="1"/>
          <p:nvPr/>
        </p:nvSpPr>
        <p:spPr>
          <a:xfrm>
            <a:off x="704235" y="4407800"/>
            <a:ext cx="4990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Complements of Machine Learning 24/25</a:t>
            </a:r>
          </a:p>
          <a:p>
            <a:pPr algn="ctr"/>
            <a:endParaRPr lang="en-GB" dirty="0"/>
          </a:p>
          <a:p>
            <a:pPr algn="ctr"/>
            <a:r>
              <a:rPr lang="en-GB" dirty="0">
                <a:solidFill>
                  <a:srgbClr val="000000"/>
                </a:solidFill>
                <a:effectLst/>
              </a:rPr>
              <a:t>Lacuna Solar Survey Challenge</a:t>
            </a:r>
            <a:endParaRPr lang="en-GB" dirty="0"/>
          </a:p>
          <a:p>
            <a:pPr algn="ctr"/>
            <a:endParaRPr lang="en-GB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PT" dirty="0"/>
              <a:t>Hugo Veríssimo 124348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PT" dirty="0"/>
              <a:t>João Cardoso 50750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36F9-9504-0C06-2FD0-791E7A7D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PT" dirty="0"/>
              <a:t>eep learning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F28A6-CCEA-056E-B8DF-C93DA3801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56421-C999-F913-65C9-2C1B8D80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99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0A1E100D-FF27-AFF5-BA4E-D015F99AA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2" y="2482297"/>
            <a:ext cx="6618659" cy="3735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DC6C24-67DA-BE2F-07F1-6AAB295F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Image-based Regression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652C5-0352-1375-1C9E-CE89277D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E4C3DF80-C978-6AC6-2373-DEE544031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76060" r="55449" b="8838"/>
          <a:stretch/>
        </p:blipFill>
        <p:spPr>
          <a:xfrm>
            <a:off x="7673447" y="4123030"/>
            <a:ext cx="3441617" cy="20714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AA52D5-795E-D75C-2F6A-05744C6CD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294" y="3858869"/>
            <a:ext cx="2785925" cy="40115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PT" dirty="0"/>
              <a:t>Hyperparameter search space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06DE037-BBF2-2EC2-A7F2-14E9BC64EF8F}"/>
              </a:ext>
            </a:extLst>
          </p:cNvPr>
          <p:cNvSpPr txBox="1">
            <a:spLocks/>
          </p:cNvSpPr>
          <p:nvPr/>
        </p:nvSpPr>
        <p:spPr>
          <a:xfrm>
            <a:off x="6949517" y="2674516"/>
            <a:ext cx="4889478" cy="1001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Tested backbones:</a:t>
            </a:r>
          </a:p>
          <a:p>
            <a:pPr marL="0" indent="0">
              <a:buNone/>
            </a:pPr>
            <a:r>
              <a:rPr lang="en-GB" dirty="0"/>
              <a:t>DenseNet121, </a:t>
            </a:r>
            <a:r>
              <a:rPr lang="en-GB" b="1" dirty="0"/>
              <a:t>EfficientNetv2B3</a:t>
            </a:r>
            <a:r>
              <a:rPr lang="en-GB" dirty="0"/>
              <a:t> and ResNet101</a:t>
            </a:r>
          </a:p>
        </p:txBody>
      </p:sp>
    </p:spTree>
    <p:extLst>
      <p:ext uri="{BB962C8B-B14F-4D97-AF65-F5344CB8AC3E}">
        <p14:creationId xmlns:p14="http://schemas.microsoft.com/office/powerpoint/2010/main" val="38054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F914-A752-3B3B-8B88-E63B9500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Image-based Regression - results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34C94-1922-7D12-1EB8-3874F22F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graph of a graph showing a loss&#10;&#10;AI-generated content may be incorrect.">
            <a:extLst>
              <a:ext uri="{FF2B5EF4-FFF2-40B4-BE49-F238E27FC236}">
                <a16:creationId xmlns:a16="http://schemas.microsoft.com/office/drawing/2014/main" id="{5C6E2495-E736-1A45-46C7-78F1FD9EF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5" y="2505448"/>
            <a:ext cx="5473604" cy="3421003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CA93923C-94FA-F48E-93AE-D2B7402B3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2" t="31510" r="61106" b="61765"/>
          <a:stretch/>
        </p:blipFill>
        <p:spPr>
          <a:xfrm>
            <a:off x="7872561" y="3738520"/>
            <a:ext cx="2886361" cy="11921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7D6790-EEAD-0B4D-A8AA-0A452913FDC2}"/>
              </a:ext>
            </a:extLst>
          </p:cNvPr>
          <p:cNvSpPr txBox="1">
            <a:spLocks/>
          </p:cNvSpPr>
          <p:nvPr/>
        </p:nvSpPr>
        <p:spPr>
          <a:xfrm>
            <a:off x="7774794" y="3555640"/>
            <a:ext cx="3081894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T" sz="1500" dirty="0"/>
              <a:t>Error metrics</a:t>
            </a:r>
          </a:p>
        </p:txBody>
      </p:sp>
    </p:spTree>
    <p:extLst>
      <p:ext uri="{BB962C8B-B14F-4D97-AF65-F5344CB8AC3E}">
        <p14:creationId xmlns:p14="http://schemas.microsoft.com/office/powerpoint/2010/main" val="135714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4D1E-AA36-2A28-0159-DBEAB808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PT" dirty="0"/>
              <a:t>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61769-2C01-EC2B-B6C4-8B91F471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 descr="A line of blue and green squares&#10;&#10;AI-generated content may be incorrect.">
            <a:extLst>
              <a:ext uri="{FF2B5EF4-FFF2-40B4-BE49-F238E27FC236}">
                <a16:creationId xmlns:a16="http://schemas.microsoft.com/office/drawing/2014/main" id="{27D57125-3601-9431-BBCC-F33A5301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988" y="2325435"/>
            <a:ext cx="5019118" cy="4015294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A168655B-297A-4C38-33AA-FDADEA3E9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2" t="51663" r="54564" b="32029"/>
          <a:stretch/>
        </p:blipFill>
        <p:spPr>
          <a:xfrm>
            <a:off x="1608243" y="4215852"/>
            <a:ext cx="3845771" cy="23840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CCD009-C081-8D71-39DA-D2372E84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165" y="4003551"/>
            <a:ext cx="2785925" cy="40115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PT" dirty="0"/>
              <a:t>Hyperparameter search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567DC-FF41-B755-966F-B522BA950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29" y="2431023"/>
            <a:ext cx="1428056" cy="142554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77D9D1-7EA8-05F6-C96E-8043F26883AF}"/>
              </a:ext>
            </a:extLst>
          </p:cNvPr>
          <p:cNvSpPr txBox="1">
            <a:spLocks/>
          </p:cNvSpPr>
          <p:nvPr/>
        </p:nvSpPr>
        <p:spPr>
          <a:xfrm>
            <a:off x="1946610" y="2471219"/>
            <a:ext cx="4213121" cy="1350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Due to poor performance, polygons spanning multiple panels were manually redrawn to isolate single panels. Since this wasn't done for all images, around 40% of the training set was discarded.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4967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360E-8076-B909-5465-901ACE1F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PT" dirty="0"/>
              <a:t>bject detection -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F40B8-7A38-4B70-C71F-6F76FFB3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0F813662-226E-217A-0854-52B573749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30" y="2908092"/>
            <a:ext cx="4776345" cy="298521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D479BB6-4B36-25B1-8149-9D7826BBA80C}"/>
              </a:ext>
            </a:extLst>
          </p:cNvPr>
          <p:cNvGrpSpPr/>
          <p:nvPr/>
        </p:nvGrpSpPr>
        <p:grpSpPr>
          <a:xfrm>
            <a:off x="9048264" y="3509263"/>
            <a:ext cx="2939578" cy="1388122"/>
            <a:chOff x="7489372" y="5152014"/>
            <a:chExt cx="2939578" cy="1388122"/>
          </a:xfrm>
        </p:grpSpPr>
        <p:pic>
          <p:nvPicPr>
            <p:cNvPr id="3" name="Picture 2" descr="A black and white photovoltaic and solar parts from an aircraft&#10;&#10;AI-generated content may be incorrect.">
              <a:extLst>
                <a:ext uri="{FF2B5EF4-FFF2-40B4-BE49-F238E27FC236}">
                  <a16:creationId xmlns:a16="http://schemas.microsoft.com/office/drawing/2014/main" id="{4591392E-2230-C5D6-FDDB-156F45AA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90" t="33019" r="18441" b="60448"/>
            <a:stretch/>
          </p:blipFill>
          <p:spPr>
            <a:xfrm>
              <a:off x="7489372" y="5319934"/>
              <a:ext cx="2939578" cy="1220202"/>
            </a:xfrm>
            <a:prstGeom prst="rect">
              <a:avLst/>
            </a:prstGeom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DE3538A5-86B3-EFD9-8D35-9E8C9F0890CD}"/>
                </a:ext>
              </a:extLst>
            </p:cNvPr>
            <p:cNvSpPr txBox="1">
              <a:spLocks/>
            </p:cNvSpPr>
            <p:nvPr/>
          </p:nvSpPr>
          <p:spPr>
            <a:xfrm>
              <a:off x="7566198" y="5152014"/>
              <a:ext cx="2785925" cy="4011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PT" sz="1500" dirty="0"/>
                <a:t>Error metrics</a:t>
              </a:r>
            </a:p>
          </p:txBody>
        </p:sp>
      </p:grpSp>
      <p:pic>
        <p:nvPicPr>
          <p:cNvPr id="9" name="Picture 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DBFAC93-9F12-A2E3-9BD5-9112AA3A8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4" y="2384256"/>
            <a:ext cx="3922575" cy="365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4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A8A02-F97F-5FF8-B2AD-ACB42C16B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789F891-3E67-98C3-CF92-A3F85450F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92" y="2333125"/>
            <a:ext cx="5019118" cy="4015294"/>
          </a:xfrm>
          <a:prstGeom prst="rect">
            <a:avLst/>
          </a:prstGeom>
        </p:spPr>
      </p:pic>
      <p:pic>
        <p:nvPicPr>
          <p:cNvPr id="10" name="Picture 9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7958851A-4583-A0C0-4998-48640F2C7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7" t="47882" r="8480" b="35952"/>
          <a:stretch/>
        </p:blipFill>
        <p:spPr>
          <a:xfrm>
            <a:off x="1220400" y="4171248"/>
            <a:ext cx="4621454" cy="2403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0679B-4831-6631-2EED-264E749A9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47" y="2399166"/>
            <a:ext cx="1242380" cy="1247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4F88F-43BC-D087-3C69-2B11B3BA8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PT" dirty="0"/>
              <a:t>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CCDB9-65FE-12B5-E956-FD9A2789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15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E179D0-16A0-50FC-9283-ACCB0F99A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165" y="3958947"/>
            <a:ext cx="2785925" cy="40115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PT" dirty="0"/>
              <a:t>Hyperparameter search space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59B88A-DE4B-CD75-1F10-1C0FFD4B4DD9}"/>
              </a:ext>
            </a:extLst>
          </p:cNvPr>
          <p:cNvSpPr txBox="1">
            <a:spLocks/>
          </p:cNvSpPr>
          <p:nvPr/>
        </p:nvSpPr>
        <p:spPr>
          <a:xfrm>
            <a:off x="2102727" y="2448917"/>
            <a:ext cx="3658738" cy="135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700" b="0" i="0" u="none" strike="noStrike" dirty="0">
                <a:solidFill>
                  <a:srgbClr val="000000"/>
                </a:solidFill>
                <a:effectLst/>
              </a:rPr>
              <a:t>Due to poor performance, the revised polygons were reused, also without the 40% of training images that had been discarded.</a:t>
            </a:r>
          </a:p>
        </p:txBody>
      </p:sp>
    </p:spTree>
    <p:extLst>
      <p:ext uri="{BB962C8B-B14F-4D97-AF65-F5344CB8AC3E}">
        <p14:creationId xmlns:p14="http://schemas.microsoft.com/office/powerpoint/2010/main" val="420914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6B9C-4D24-FA2F-EA91-A2255938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PT" dirty="0"/>
              <a:t>nstance segmentation -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2884-F0F0-91F9-B992-54E39DDA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16</a:t>
            </a:fld>
            <a:endParaRPr lang="en-GB"/>
          </a:p>
        </p:txBody>
      </p:sp>
      <p:pic>
        <p:nvPicPr>
          <p:cNvPr id="9" name="Picture 8" descr="A graph of a graph with a black background&#10;&#10;AI-generated content may be incorrect.">
            <a:extLst>
              <a:ext uri="{FF2B5EF4-FFF2-40B4-BE49-F238E27FC236}">
                <a16:creationId xmlns:a16="http://schemas.microsoft.com/office/drawing/2014/main" id="{252B31AB-8CED-CD97-ABE1-BA6F82D2B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62" y="2702495"/>
            <a:ext cx="4921347" cy="3075842"/>
          </a:xfrm>
          <a:prstGeom prst="rect">
            <a:avLst/>
          </a:prstGeom>
        </p:spPr>
      </p:pic>
      <p:pic>
        <p:nvPicPr>
          <p:cNvPr id="3" name="Picture 2" descr="A black and white photovoltaic and solar parts from an aircraft&#10;&#10;AI-generated content may be incorrect.">
            <a:extLst>
              <a:ext uri="{FF2B5EF4-FFF2-40B4-BE49-F238E27FC236}">
                <a16:creationId xmlns:a16="http://schemas.microsoft.com/office/drawing/2014/main" id="{2C46509B-3732-4A58-2884-FF253C15E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67" t="69013" r="17972" b="24976"/>
          <a:stretch/>
        </p:blipFill>
        <p:spPr>
          <a:xfrm>
            <a:off x="8967507" y="3735658"/>
            <a:ext cx="3007012" cy="11106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9D408F-8251-6EB7-B8A9-976C235544B5}"/>
              </a:ext>
            </a:extLst>
          </p:cNvPr>
          <p:cNvSpPr txBox="1">
            <a:spLocks/>
          </p:cNvSpPr>
          <p:nvPr/>
        </p:nvSpPr>
        <p:spPr>
          <a:xfrm>
            <a:off x="9078050" y="3513862"/>
            <a:ext cx="2785925" cy="40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T" sz="1500" dirty="0"/>
              <a:t>Error metrics</a:t>
            </a:r>
          </a:p>
        </p:txBody>
      </p:sp>
      <p:pic>
        <p:nvPicPr>
          <p:cNvPr id="8" name="Picture 7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79E09D20-7CA1-D654-D445-147AE4199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3" y="2457051"/>
            <a:ext cx="3808465" cy="35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1D4A-BB00-396A-9389-856B33C1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PT" dirty="0"/>
              <a:t>esults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F4825-0044-D758-1106-77DABB57A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E7A99-3DE3-2F43-8D74-9BD2FA0B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0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0F4E-C4BD-C233-494F-83477B80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Results &amp; 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932BC-EE45-BB9B-52A7-4D6C09C0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99E62-AC23-0959-4929-C9F43E58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6" y="2395182"/>
            <a:ext cx="5061048" cy="40488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E8797E3-E63D-819C-DBBB-2F1DADB8F174}"/>
              </a:ext>
            </a:extLst>
          </p:cNvPr>
          <p:cNvGrpSpPr/>
          <p:nvPr/>
        </p:nvGrpSpPr>
        <p:grpSpPr>
          <a:xfrm>
            <a:off x="6667999" y="3074635"/>
            <a:ext cx="4518787" cy="2243887"/>
            <a:chOff x="6857569" y="2932771"/>
            <a:chExt cx="4518787" cy="2243887"/>
          </a:xfrm>
        </p:grpSpPr>
        <p:pic>
          <p:nvPicPr>
            <p:cNvPr id="5" name="Picture 4" descr="A black and white photovoltaic and solar parts from an aircraft&#10;&#10;AI-generated content may be incorrect.">
              <a:extLst>
                <a:ext uri="{FF2B5EF4-FFF2-40B4-BE49-F238E27FC236}">
                  <a16:creationId xmlns:a16="http://schemas.microsoft.com/office/drawing/2014/main" id="{8C1119F6-1CB8-3EFA-496D-FC27F3B29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64" t="81743" r="16453" b="8964"/>
            <a:stretch/>
          </p:blipFill>
          <p:spPr>
            <a:xfrm>
              <a:off x="7375732" y="3444840"/>
              <a:ext cx="3482459" cy="1731818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DB06C2E6-AFFD-0B83-EAE7-B7EECAB84ED6}"/>
                </a:ext>
              </a:extLst>
            </p:cNvPr>
            <p:cNvSpPr txBox="1">
              <a:spLocks/>
            </p:cNvSpPr>
            <p:nvPr/>
          </p:nvSpPr>
          <p:spPr>
            <a:xfrm>
              <a:off x="6857569" y="2932771"/>
              <a:ext cx="4518787" cy="6209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PT" sz="1500" dirty="0"/>
                <a:t>Error metrics for the fine-tuned models along with the best performers in the competition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39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8233-67C7-DCAB-DC06-4D9AAF54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Team lacuna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E0CF9-6042-03E9-6E87-37DB6EA2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944EA23E-CE59-45A4-4280-4B040AE32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72" y="2272944"/>
            <a:ext cx="10366856" cy="412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7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36D221-E91F-4CA7-904A-D533B97F4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C8091-C7FC-72F7-0C54-20A5FAB8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3"/>
            <a:ext cx="3401568" cy="1495794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PT">
                <a:solidFill>
                  <a:srgbClr val="0D0D0D"/>
                </a:solidFill>
              </a:rPr>
              <a:t>contents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3906AD-57D2-40AD-A4A4-DEE5661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142E3-61C6-0889-7D35-5B5A29AE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CFABD8E-9DFD-2483-124A-5EF637031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132004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DD514A1-B05D-07E3-4101-BC852A365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8" y="6237305"/>
            <a:ext cx="1714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9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C553-50DC-BC71-F139-6FE75CF6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484E0-EA45-1D0D-4CC4-09E19AE96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/>
              <a:t>The goal of this project was to develop a model capable of detecting and counting photovoltaic and solar thermal panels in aerial and satellite imagery.</a:t>
            </a:r>
          </a:p>
          <a:p>
            <a:pPr algn="just"/>
            <a:r>
              <a:rPr lang="en-GB" dirty="0"/>
              <a:t>Although the dataset initially presented several issues, such as mislabelled images, inaccurate masks, and class imbalance, it was refined through manual corrections and preprocessing.</a:t>
            </a:r>
          </a:p>
          <a:p>
            <a:pPr algn="just"/>
            <a:r>
              <a:rPr lang="en-GB" dirty="0"/>
              <a:t>Ultimately, the hybrid model demonstrated the best performance, among the evaluated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F582A-AE88-03BE-0F69-D4D24B06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99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3CF7-D8D5-8764-A315-1FF95165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66A3F-C16D-60FC-20D4-67FBD512D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063E9-60A4-2C6F-503F-AD8CA28A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15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D6596-FAE8-6E45-6D92-5644055E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PT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7116-B60B-34F9-D22A-82D4F1BB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From aerial imagery:</a:t>
            </a:r>
          </a:p>
          <a:p>
            <a:r>
              <a:rPr lang="en-GB" dirty="0"/>
              <a:t>C</a:t>
            </a:r>
            <a:r>
              <a:rPr lang="en-PT" dirty="0"/>
              <a:t>ount thermal solar panels</a:t>
            </a:r>
          </a:p>
          <a:p>
            <a:r>
              <a:rPr lang="en-GB" dirty="0"/>
              <a:t>C</a:t>
            </a:r>
            <a:r>
              <a:rPr lang="en-PT" dirty="0"/>
              <a:t>ount photovoltaic panels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ird's eye view of a house&#10;&#10;AI-generated content may be incorrect.">
            <a:extLst>
              <a:ext uri="{FF2B5EF4-FFF2-40B4-BE49-F238E27FC236}">
                <a16:creationId xmlns:a16="http://schemas.microsoft.com/office/drawing/2014/main" id="{03C4333E-4160-106C-F09B-CBE7D3917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70" y="1293275"/>
            <a:ext cx="5705856" cy="42793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6B2E-FB7E-13E5-1BE5-432D25B9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00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65F9-45CF-D31A-DE5C-A396A07C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PT" dirty="0"/>
              <a:t>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58EE-4A49-5F8F-7704-CF2197FC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E29E-206A-7C3C-6970-4426E0EE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14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93C5-5946-2802-FB85-15D5DC49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67006-21F7-27C1-84CC-8FE848443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70C67-7501-50E7-A792-A7914C10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52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6144-B973-1B9C-AC2B-3E8CF791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>
            <a:normAutofit/>
          </a:bodyPr>
          <a:lstStyle/>
          <a:p>
            <a:r>
              <a:rPr lang="en-GB" dirty="0"/>
              <a:t>R</a:t>
            </a:r>
            <a:r>
              <a:rPr lang="en-PT" dirty="0"/>
              <a:t>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39EB-47D0-F091-1586-F378E9496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T" dirty="0"/>
              <a:t>4419 images (75/25 split)</a:t>
            </a:r>
          </a:p>
          <a:p>
            <a:pPr marL="0" indent="0">
              <a:buNone/>
            </a:pPr>
            <a:r>
              <a:rPr lang="en-PT" dirty="0"/>
              <a:t>For each training image:</a:t>
            </a:r>
          </a:p>
          <a:p>
            <a:r>
              <a:rPr lang="en-GB" dirty="0"/>
              <a:t>Segmentation masks for panel groups</a:t>
            </a:r>
          </a:p>
          <a:p>
            <a:r>
              <a:rPr lang="en-PT" dirty="0"/>
              <a:t>Panel count per group</a:t>
            </a:r>
          </a:p>
          <a:p>
            <a:r>
              <a:rPr lang="en-PT" dirty="0"/>
              <a:t>Metadata</a:t>
            </a:r>
          </a:p>
        </p:txBody>
      </p:sp>
      <p:pic>
        <p:nvPicPr>
          <p:cNvPr id="6" name="Picture 5" descr="A collage of solar panels&#10;&#10;AI-generated content may be incorrect.">
            <a:extLst>
              <a:ext uri="{FF2B5EF4-FFF2-40B4-BE49-F238E27FC236}">
                <a16:creationId xmlns:a16="http://schemas.microsoft.com/office/drawing/2014/main" id="{55D9FB81-FE67-8AFD-7A39-124648C56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773" y="2589698"/>
            <a:ext cx="3356763" cy="3356763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Picture 6" descr="A top view of a building&#10;&#10;AI-generated content may be incorrect.">
            <a:extLst>
              <a:ext uri="{FF2B5EF4-FFF2-40B4-BE49-F238E27FC236}">
                <a16:creationId xmlns:a16="http://schemas.microsoft.com/office/drawing/2014/main" id="{2B3063C8-4E73-4FA0-B88E-0DEFED948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97" y="3281580"/>
            <a:ext cx="3446291" cy="197300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1F426-2AD2-0227-2D5C-04D14136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898922E0-A6A6-3096-7A3F-CF854220A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0" y="3429000"/>
            <a:ext cx="3750072" cy="30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building&#10;&#10;AI-generated content may be incorrect.">
            <a:extLst>
              <a:ext uri="{FF2B5EF4-FFF2-40B4-BE49-F238E27FC236}">
                <a16:creationId xmlns:a16="http://schemas.microsoft.com/office/drawing/2014/main" id="{90A74EDF-40C3-51F3-1E98-D5AB2E43A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4" y="3377509"/>
            <a:ext cx="3417552" cy="2734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9B402-66F6-477C-803C-FC8508A97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F713C-50D7-1619-6077-F3262769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PT" dirty="0"/>
              <a:t>Preprocessing</a:t>
            </a:r>
            <a:endParaRPr lang="en-PT" dirty="0">
              <a:solidFill>
                <a:srgbClr val="262626"/>
              </a:solidFill>
            </a:endParaRPr>
          </a:p>
        </p:txBody>
      </p:sp>
      <p:pic>
        <p:nvPicPr>
          <p:cNvPr id="5" name="Picture 4" descr="A solar panels on a roof&#10;&#10;AI-generated content may be incorrect.">
            <a:extLst>
              <a:ext uri="{FF2B5EF4-FFF2-40B4-BE49-F238E27FC236}">
                <a16:creationId xmlns:a16="http://schemas.microsoft.com/office/drawing/2014/main" id="{C404154C-AA96-9D15-CDEE-F23E6A70E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381289"/>
            <a:ext cx="4671595" cy="26744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F5A9-C482-BEDC-E6EF-CEEEE756D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GB" dirty="0"/>
              <a:t>Grouped all polygons belonging to the same image into one record</a:t>
            </a:r>
            <a:endParaRPr lang="en-PT" dirty="0"/>
          </a:p>
          <a:p>
            <a:r>
              <a:rPr lang="en-PT" dirty="0"/>
              <a:t>Fixed or remove innacurate polygons</a:t>
            </a:r>
          </a:p>
          <a:p>
            <a:r>
              <a:rPr lang="en-PT" dirty="0"/>
              <a:t>Resized images to 512 x 512</a:t>
            </a:r>
          </a:p>
          <a:p>
            <a:r>
              <a:rPr lang="en-GB" dirty="0"/>
              <a:t>Readjusted polygons to fit resized images</a:t>
            </a:r>
            <a:endParaRPr lang="en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CCC14-7635-4E74-02D7-D1965EABA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GB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305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1800-F35A-03C2-FE6E-E4781829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D9D0D-0823-571A-F51F-42EAC375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9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4BB9EA-0D3A-0087-9F2C-B43825E89514}"/>
              </a:ext>
            </a:extLst>
          </p:cNvPr>
          <p:cNvSpPr txBox="1">
            <a:spLocks/>
          </p:cNvSpPr>
          <p:nvPr/>
        </p:nvSpPr>
        <p:spPr>
          <a:xfrm>
            <a:off x="357382" y="3737480"/>
            <a:ext cx="2236730" cy="2155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with</a:t>
            </a:r>
            <a:r>
              <a:rPr lang="en-PT" dirty="0"/>
              <a:t> augmentation:</a:t>
            </a:r>
          </a:p>
          <a:p>
            <a:pPr algn="just"/>
            <a:r>
              <a:rPr lang="en-PT" dirty="0"/>
              <a:t>Flip and Rotate</a:t>
            </a:r>
          </a:p>
          <a:p>
            <a:pPr algn="just"/>
            <a:r>
              <a:rPr lang="en-PT" dirty="0"/>
              <a:t>Gaussian Blur</a:t>
            </a:r>
          </a:p>
          <a:p>
            <a:pPr algn="just"/>
            <a:r>
              <a:rPr lang="en-PT" dirty="0"/>
              <a:t>CLAHE</a:t>
            </a:r>
          </a:p>
          <a:p>
            <a:pPr algn="just"/>
            <a:r>
              <a:rPr lang="en-PT" dirty="0"/>
              <a:t>...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2C3C094-F963-6308-F381-5E7A918B05B4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1475747" y="3339548"/>
            <a:ext cx="1515930" cy="3979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8C55D0-CE08-F28F-7A77-405663B36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25" y="2444994"/>
            <a:ext cx="6989149" cy="39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919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215</TotalTime>
  <Words>343</Words>
  <Application>Microsoft Macintosh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Gill Sans MT</vt:lpstr>
      <vt:lpstr>Helvetica</vt:lpstr>
      <vt:lpstr>Parcel</vt:lpstr>
      <vt:lpstr>Counting Photovoltaic and Solar Panels from Aerial Imagery</vt:lpstr>
      <vt:lpstr>contents</vt:lpstr>
      <vt:lpstr>Project Overview</vt:lpstr>
      <vt:lpstr>The problem</vt:lpstr>
      <vt:lpstr>State of the art</vt:lpstr>
      <vt:lpstr>Data analysis</vt:lpstr>
      <vt:lpstr>Raw data</vt:lpstr>
      <vt:lpstr>Preprocessing</vt:lpstr>
      <vt:lpstr>METHODOLOGY</vt:lpstr>
      <vt:lpstr>Deep learning models</vt:lpstr>
      <vt:lpstr>Image-based Regression</vt:lpstr>
      <vt:lpstr>Image-based Regression - results</vt:lpstr>
      <vt:lpstr>Object detection</vt:lpstr>
      <vt:lpstr>Object detection - results</vt:lpstr>
      <vt:lpstr>Instance segmentation</vt:lpstr>
      <vt:lpstr>Instance segmentation - results</vt:lpstr>
      <vt:lpstr>Results analysis</vt:lpstr>
      <vt:lpstr>Results &amp; BenchMark</vt:lpstr>
      <vt:lpstr>Team lacuna approach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Hugo Veríssimo</cp:lastModifiedBy>
  <cp:revision>2</cp:revision>
  <dcterms:created xsi:type="dcterms:W3CDTF">2025-04-24T09:33:32Z</dcterms:created>
  <dcterms:modified xsi:type="dcterms:W3CDTF">2025-04-30T16:47:26Z</dcterms:modified>
</cp:coreProperties>
</file>